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"/>
  </p:notesMasterIdLst>
  <p:handoutMasterIdLst>
    <p:handoutMasterId r:id="rId4"/>
  </p:handoutMasterIdLst>
  <p:sldIdLst>
    <p:sldId id="293" r:id="rId2"/>
  </p:sldIdLst>
  <p:sldSz cx="9906000" cy="6858000" type="A4"/>
  <p:notesSz cx="9925050" cy="6792913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8799B23B-EC83-4686-B30A-512413B5E67A}" styleName="Light Style 3 - Accent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450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1080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notesMaster" Target="notesMasters/notesMaster1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handoutMaster" Target="handoutMasters/handoutMaster1.xml"/><Relationship Id="rId9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xmlns="" id="{3C8DFEA7-407F-F811-3832-C473F5F8AAAE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0855" cy="3408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/>
              <a:t>TITLU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8EA628F5-B2E5-B000-F739-4F1BA56509D4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5621898" y="1"/>
            <a:ext cx="4300855" cy="3408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79277B1-4F4E-4544-99AA-A79E70D5A68B}" type="datetimeFigureOut">
              <a:rPr lang="en-US" smtClean="0"/>
              <a:t>2/2/2026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E6347CB5-EBEC-FE56-6528-C8CE24D1A829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6452089"/>
            <a:ext cx="4300855" cy="34082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US"/>
              <a:t>X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09203F0C-11D3-E21A-DC97-EA59BB1B38CB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5621898" y="6452089"/>
            <a:ext cx="4300855" cy="34082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690EE7C-6E28-4F7B-88B0-8A27A6FB19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6502117"/>
      </p:ext>
    </p:extLst>
  </p:cSld>
  <p:clrMap bg1="lt1" tx1="dk1" bg2="lt2" tx2="dk2" accent1="accent1" accent2="accent2" accent3="accent3" accent4="accent4" accent5="accent5" accent6="accent6" hlink="hlink" folHlink="folHlink"/>
  <p:hf sldNum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0855" cy="3408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/>
              <a:t>TITLU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621898" y="1"/>
            <a:ext cx="4300855" cy="3408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EC2CF4E-DAB6-4C7D-AF15-1D4780F2F4A8}" type="datetimeFigureOut">
              <a:rPr lang="en-US" smtClean="0"/>
              <a:t>2/2/2026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306763" y="849313"/>
            <a:ext cx="3311525" cy="22923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92505" y="3269089"/>
            <a:ext cx="7940040" cy="267471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452089"/>
            <a:ext cx="4300855" cy="34082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US"/>
              <a:t>X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621898" y="6452089"/>
            <a:ext cx="4300855" cy="34082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54E2BD9-1036-4532-9E1E-C3374614627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36186"/>
      </p:ext>
    </p:extLst>
  </p:cSld>
  <p:clrMap bg1="lt1" tx1="dk1" bg2="lt2" tx2="dk2" accent1="accent1" accent2="accent2" accent3="accent3" accent4="accent4" accent5="accent5" accent6="accent6" hlink="hlink" folHlink="folHlink"/>
  <p:hf sldNum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1122363"/>
            <a:ext cx="84201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B3281E-D17D-4C91-B7E1-AABF67B347B9}" type="datetime1">
              <a:rPr lang="en-US" smtClean="0"/>
              <a:t>2/2/2026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Nota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154D37-94B7-42B2-AE5E-C9CA5B4FC0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84137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7164EB-1F8A-4E61-B9B4-588EEE880287}" type="datetime1">
              <a:rPr lang="en-US" smtClean="0"/>
              <a:t>2/2/2026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Nota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154D37-94B7-42B2-AE5E-C9CA5B4FC0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21304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C2566E-59F6-4742-9648-39A33B4EB24D}" type="datetime1">
              <a:rPr lang="en-US" smtClean="0"/>
              <a:t>2/2/2026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Nota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154D37-94B7-42B2-AE5E-C9CA5B4FC0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30118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A752FD-1D6A-43D6-B0F8-9FDC3B74B546}" type="datetime1">
              <a:rPr lang="en-US" smtClean="0"/>
              <a:t>2/2/2026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Nota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154D37-94B7-42B2-AE5E-C9CA5B4FC0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49696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622A3E-9258-40D0-AE08-2137769EEDFD}" type="datetime1">
              <a:rPr lang="en-US" smtClean="0"/>
              <a:t>2/2/2026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Nota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154D37-94B7-42B2-AE5E-C9CA5B4FC0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53011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5452A-EB2B-4402-AE82-7D622A5B5306}" type="datetime1">
              <a:rPr lang="en-US" smtClean="0"/>
              <a:t>2/2/2026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Nota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154D37-94B7-42B2-AE5E-C9CA5B4FC0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98729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7"/>
            <a:ext cx="8543925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5F13A1-00BB-4779-8428-5F7B70C2244E}" type="datetime1">
              <a:rPr lang="en-US" smtClean="0"/>
              <a:t>2/2/2026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Nota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154D37-94B7-42B2-AE5E-C9CA5B4FC0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18033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D72F7F-B404-45D8-A261-92218A118253}" type="datetime1">
              <a:rPr lang="en-US" smtClean="0"/>
              <a:t>2/2/2026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Nota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154D37-94B7-42B2-AE5E-C9CA5B4FC0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5170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91CFEC-5098-41BF-BFC8-E16F2DDF59D0}" type="datetime1">
              <a:rPr lang="en-US" smtClean="0"/>
              <a:t>2/2/2026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Nota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154D37-94B7-42B2-AE5E-C9CA5B4FC0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7385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7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6EA963-217D-49E3-9A87-DB939B4228C4}" type="datetime1">
              <a:rPr lang="en-US" smtClean="0"/>
              <a:t>2/2/2026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Nota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154D37-94B7-42B2-AE5E-C9CA5B4FC0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01311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7"/>
            <a:ext cx="5014913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DBC680-C350-4145-8069-B1F1482FDCE8}" type="datetime1">
              <a:rPr lang="en-US" smtClean="0"/>
              <a:t>2/2/2026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Nota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154D37-94B7-42B2-AE5E-C9CA5B4FC0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84312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779D03-8CCB-47CC-8855-684AF0C49443}" type="datetime1">
              <a:rPr lang="en-US" smtClean="0"/>
              <a:t>2/2/2026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/>
              <a:t>Nota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154D37-94B7-42B2-AE5E-C9CA5B4FC0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14590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6">
            <a:extLst>
              <a:ext uri="{FF2B5EF4-FFF2-40B4-BE49-F238E27FC236}">
                <a16:creationId xmlns:a16="http://schemas.microsoft.com/office/drawing/2014/main" xmlns="" id="{88941ACD-1FAB-1464-91AA-B62B0DAD387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33574522"/>
              </p:ext>
            </p:extLst>
          </p:nvPr>
        </p:nvGraphicFramePr>
        <p:xfrm>
          <a:off x="538468" y="1095672"/>
          <a:ext cx="8630285" cy="4805123"/>
        </p:xfrm>
        <a:graphic>
          <a:graphicData uri="http://schemas.openxmlformats.org/drawingml/2006/table">
            <a:tbl>
              <a:tblPr firstRow="1" firstCol="1" lastCol="1">
                <a:tableStyleId>{8799B23B-EC83-4686-B30A-512413B5E67A}</a:tableStyleId>
              </a:tblPr>
              <a:tblGrid>
                <a:gridCol w="337192">
                  <a:extLst>
                    <a:ext uri="{9D8B030D-6E8A-4147-A177-3AD203B41FA5}">
                      <a16:colId xmlns:a16="http://schemas.microsoft.com/office/drawing/2014/main" xmlns="" val="2850139836"/>
                    </a:ext>
                  </a:extLst>
                </a:gridCol>
                <a:gridCol w="2995995">
                  <a:extLst>
                    <a:ext uri="{9D8B030D-6E8A-4147-A177-3AD203B41FA5}">
                      <a16:colId xmlns:a16="http://schemas.microsoft.com/office/drawing/2014/main" xmlns="" val="4052456490"/>
                    </a:ext>
                  </a:extLst>
                </a:gridCol>
                <a:gridCol w="2140774">
                  <a:extLst>
                    <a:ext uri="{9D8B030D-6E8A-4147-A177-3AD203B41FA5}">
                      <a16:colId xmlns:a16="http://schemas.microsoft.com/office/drawing/2014/main" xmlns="" val="3147471162"/>
                    </a:ext>
                  </a:extLst>
                </a:gridCol>
                <a:gridCol w="2172651">
                  <a:extLst>
                    <a:ext uri="{9D8B030D-6E8A-4147-A177-3AD203B41FA5}">
                      <a16:colId xmlns:a16="http://schemas.microsoft.com/office/drawing/2014/main" xmlns="" val="695799688"/>
                    </a:ext>
                  </a:extLst>
                </a:gridCol>
                <a:gridCol w="983673">
                  <a:extLst>
                    <a:ext uri="{9D8B030D-6E8A-4147-A177-3AD203B41FA5}">
                      <a16:colId xmlns:a16="http://schemas.microsoft.com/office/drawing/2014/main" xmlns="" val="503948046"/>
                    </a:ext>
                  </a:extLst>
                </a:gridCol>
              </a:tblGrid>
              <a:tr h="416677">
                <a:tc>
                  <a:txBody>
                    <a:bodyPr/>
                    <a:lstStyle/>
                    <a:p>
                      <a:pPr algn="ctr"/>
                      <a:r>
                        <a:rPr lang="en-US" sz="9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Nr.</a:t>
                      </a:r>
                    </a:p>
                  </a:txBody>
                  <a:tcPr marL="74295" marR="74295" marT="37148" marB="3714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Specifica</a:t>
                      </a:r>
                      <a:r>
                        <a:rPr lang="ro-RO" sz="9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ții tehnice impuse prin </a:t>
                      </a:r>
                      <a:r>
                        <a:rPr lang="ro-RO" sz="900" i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Caietul de Sarcini</a:t>
                      </a:r>
                      <a:endParaRPr lang="en-US" sz="900" i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4295" marR="74295" marT="37148" marB="3714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o-RO" sz="9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Imagini informative</a:t>
                      </a:r>
                      <a:endParaRPr lang="en-US" sz="9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4295" marR="74295" marT="37148" marB="3714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o-RO" sz="9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Imagini informative</a:t>
                      </a:r>
                      <a:endParaRPr lang="en-US" sz="9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4295" marR="74295" marT="37148" marB="3714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o-RO" sz="9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Preț unitar/ Valoarea totală</a:t>
                      </a:r>
                      <a:endParaRPr lang="en-US" sz="9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4295" marR="74295" marT="37148" marB="37148"/>
                </a:tc>
                <a:extLst>
                  <a:ext uri="{0D108BD9-81ED-4DB2-BD59-A6C34878D82A}">
                    <a16:rowId xmlns:a16="http://schemas.microsoft.com/office/drawing/2014/main" xmlns="" val="2750226586"/>
                  </a:ext>
                </a:extLst>
              </a:tr>
              <a:tr h="210503">
                <a:tc>
                  <a:txBody>
                    <a:bodyPr/>
                    <a:lstStyle/>
                    <a:p>
                      <a:pPr algn="ctr"/>
                      <a:r>
                        <a:rPr lang="en-US" sz="9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 marL="74295" marR="74295" marT="37148" marB="3714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74295" marR="74295" marT="37148" marB="3714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74295" marR="74295" marT="37148" marB="3714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</a:p>
                  </a:txBody>
                  <a:tcPr marL="74295" marR="74295" marT="37148" marB="3714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</a:t>
                      </a:r>
                    </a:p>
                  </a:txBody>
                  <a:tcPr marL="74295" marR="74295" marT="37148" marB="37148"/>
                </a:tc>
                <a:extLst>
                  <a:ext uri="{0D108BD9-81ED-4DB2-BD59-A6C34878D82A}">
                    <a16:rowId xmlns:a16="http://schemas.microsoft.com/office/drawing/2014/main" xmlns="" val="1491407638"/>
                  </a:ext>
                </a:extLst>
              </a:tr>
              <a:tr h="338414">
                <a:tc gridSpan="5">
                  <a:txBody>
                    <a:bodyPr/>
                    <a:lstStyle/>
                    <a:p>
                      <a:r>
                        <a:rPr lang="ro-RO" sz="11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Fișa tehnică nr. </a:t>
                      </a:r>
                      <a:r>
                        <a:rPr lang="en-US" sz="11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D1</a:t>
                      </a:r>
                      <a:r>
                        <a:rPr lang="ro-RO" sz="11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– ASCENSOR</a:t>
                      </a:r>
                      <a:endParaRPr lang="en-US" sz="11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4295" marR="74295" marT="37148" marB="37148">
                    <a:solidFill>
                      <a:schemeClr val="bg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818656886"/>
                  </a:ext>
                </a:extLst>
              </a:tr>
              <a:tr h="3826193">
                <a:tc gridSpan="2">
                  <a:txBody>
                    <a:bodyPr/>
                    <a:lstStyle/>
                    <a:p>
                      <a:pPr>
                        <a:tabLst/>
                      </a:pPr>
                      <a:endParaRPr lang="ro-RO" sz="900" b="1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>
                        <a:tabLst/>
                      </a:pPr>
                      <a:r>
                        <a:rPr lang="ro-RO" sz="900" b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  </a:t>
                      </a:r>
                      <a:r>
                        <a:rPr lang="en-US" sz="900" b="1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Specificații</a:t>
                      </a:r>
                      <a:r>
                        <a:rPr lang="en-US" sz="900" b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900" b="1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tehnice</a:t>
                      </a:r>
                      <a:r>
                        <a:rPr lang="en-US" sz="900" b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:</a:t>
                      </a:r>
                      <a:endParaRPr lang="ro-RO" sz="900" b="1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>
                        <a:tabLst/>
                      </a:pPr>
                      <a:endParaRPr lang="ro-RO" sz="900" b="1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lang="en-US" sz="900" b="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Dimensiuni</a:t>
                      </a:r>
                      <a:r>
                        <a:rPr lang="en-US" sz="9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put: 2000mm x 1700 mm</a:t>
                      </a:r>
                      <a:endParaRPr lang="ro-RO" sz="900" b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lang="en-US" sz="900" b="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Dimensiuni</a:t>
                      </a:r>
                      <a:r>
                        <a:rPr lang="en-US" sz="9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900" b="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cabina</a:t>
                      </a:r>
                      <a:r>
                        <a:rPr lang="en-US" sz="9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1600 mm x 1400 mm x 2135 mm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lang="en-US" sz="9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Capacitate: 13 personae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lang="en-US" sz="900" b="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Finisaje</a:t>
                      </a:r>
                      <a:r>
                        <a:rPr lang="en-US" sz="9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- </a:t>
                      </a:r>
                      <a:r>
                        <a:rPr lang="en-US" sz="900" b="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podea</a:t>
                      </a:r>
                      <a:r>
                        <a:rPr lang="en-US" sz="9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: </a:t>
                      </a:r>
                      <a:r>
                        <a:rPr lang="en-US" sz="900" b="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cauciuc</a:t>
                      </a:r>
                      <a:r>
                        <a:rPr lang="en-US" sz="9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900" b="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granulat</a:t>
                      </a:r>
                      <a:r>
                        <a:rPr lang="en-US" sz="9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900" b="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culoare</a:t>
                      </a:r>
                      <a:r>
                        <a:rPr lang="en-US" sz="9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900" b="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gri</a:t>
                      </a:r>
                      <a:endParaRPr lang="en-US" sz="900" b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marL="0" indent="0">
                        <a:buFont typeface="Arial" panose="020B0604020202020204" pitchFamily="34" charset="0"/>
                        <a:buNone/>
                        <a:tabLst/>
                      </a:pPr>
                      <a:r>
                        <a:rPr lang="en-US" sz="9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                  -</a:t>
                      </a:r>
                      <a:r>
                        <a:rPr lang="en-US" sz="900" b="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pereti</a:t>
                      </a:r>
                      <a:r>
                        <a:rPr lang="en-US" sz="9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:  </a:t>
                      </a:r>
                      <a:r>
                        <a:rPr lang="en-US" sz="900" b="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laminat</a:t>
                      </a:r>
                      <a:r>
                        <a:rPr lang="en-US" sz="9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900" b="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culoare</a:t>
                      </a:r>
                      <a:r>
                        <a:rPr lang="en-US" sz="9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900" b="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verde</a:t>
                      </a:r>
                      <a:endParaRPr lang="en-US" sz="900" b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marL="0" indent="0">
                        <a:buFont typeface="Arial" panose="020B0604020202020204" pitchFamily="34" charset="0"/>
                        <a:buNone/>
                        <a:tabLst/>
                      </a:pPr>
                      <a:r>
                        <a:rPr lang="en-US" sz="9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                   -</a:t>
                      </a:r>
                      <a:r>
                        <a:rPr lang="en-US" sz="900" b="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tavan</a:t>
                      </a:r>
                      <a:r>
                        <a:rPr lang="en-US" sz="9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: </a:t>
                      </a:r>
                      <a:r>
                        <a:rPr lang="en-US" sz="900" b="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otel</a:t>
                      </a:r>
                      <a:r>
                        <a:rPr lang="en-US" sz="9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900" b="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inoxidabil</a:t>
                      </a:r>
                      <a:r>
                        <a:rPr lang="en-US" sz="9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lang="en-US" sz="9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Mana </a:t>
                      </a:r>
                      <a:r>
                        <a:rPr lang="en-US" sz="900" b="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curenta</a:t>
                      </a:r>
                      <a:r>
                        <a:rPr lang="en-US" sz="9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900" b="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otel</a:t>
                      </a:r>
                      <a:r>
                        <a:rPr lang="en-US" sz="9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900" b="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inoxidabil</a:t>
                      </a:r>
                      <a:endParaRPr lang="en-US" sz="900" b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lang="en-US" sz="900" b="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Sistem</a:t>
                      </a:r>
                      <a:r>
                        <a:rPr lang="en-US" sz="9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de </a:t>
                      </a:r>
                      <a:r>
                        <a:rPr lang="en-US" sz="900" b="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iluminare</a:t>
                      </a:r>
                      <a:r>
                        <a:rPr lang="en-US" sz="9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cu </a:t>
                      </a:r>
                      <a:r>
                        <a:rPr lang="en-US" sz="900" b="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spoturi</a:t>
                      </a:r>
                      <a:endParaRPr lang="en-US" sz="900" b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marL="171450" lvl="0" indent="-171450">
                        <a:buFont typeface="Arial" panose="020B0604020202020204" pitchFamily="34" charset="0"/>
                        <a:buChar char="•"/>
                      </a:pPr>
                      <a:endParaRPr lang="ro-RO" sz="900" b="1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>
                        <a:tabLst/>
                      </a:pPr>
                      <a:endParaRPr lang="ro-RO" sz="900" b="1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>
                        <a:tabLst/>
                      </a:pPr>
                      <a:endParaRPr lang="ro-RO" sz="900" b="1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>
                        <a:tabLst/>
                      </a:pPr>
                      <a:endParaRPr lang="ro-RO" sz="900" b="1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>
                        <a:tabLst/>
                      </a:pPr>
                      <a:endParaRPr lang="ro-RO" sz="900" b="1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>
                        <a:tabLst/>
                      </a:pPr>
                      <a:endParaRPr lang="ro-RO" sz="900" b="1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>
                        <a:tabLst/>
                      </a:pPr>
                      <a:endParaRPr lang="ro-RO" sz="900" b="1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>
                        <a:tabLst/>
                      </a:pPr>
                      <a:endParaRPr lang="ro-RO" sz="900" b="1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>
                        <a:tabLst/>
                      </a:pPr>
                      <a:endParaRPr lang="ro-RO" sz="900" b="1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>
                        <a:tabLst/>
                      </a:pPr>
                      <a:endParaRPr lang="ro-RO" sz="900" b="1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>
                        <a:tabLst/>
                      </a:pPr>
                      <a:endParaRPr lang="ro-RO" sz="900" b="1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>
                        <a:tabLst/>
                      </a:pPr>
                      <a:endParaRPr lang="ro-RO" sz="900" b="1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>
                        <a:tabLst/>
                      </a:pPr>
                      <a:endParaRPr lang="ro-RO" sz="900" b="1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>
                        <a:tabLst/>
                      </a:pPr>
                      <a:endParaRPr lang="ro-RO" sz="1100" b="1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>
                        <a:tabLst/>
                      </a:pPr>
                      <a:r>
                        <a:rPr lang="en-US" sz="1100" b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Total </a:t>
                      </a:r>
                      <a:r>
                        <a:rPr lang="en-US" sz="1100" b="1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bucăți</a:t>
                      </a:r>
                      <a:r>
                        <a:rPr lang="en-US" sz="1100" b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: </a:t>
                      </a:r>
                      <a:r>
                        <a:rPr lang="ro-RO" sz="1100" b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  <a:endParaRPr lang="en-US" sz="1100" b="1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>
                        <a:tabLst/>
                      </a:pPr>
                      <a:endParaRPr lang="en-US" sz="9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4295" marR="74295" marT="37148" marB="37148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900" dirty="0"/>
                    </a:p>
                  </a:txBody>
                  <a:tcPr marL="74295" marR="74295" marT="37148" marB="37148"/>
                </a:tc>
                <a:tc>
                  <a:txBody>
                    <a:bodyPr/>
                    <a:lstStyle/>
                    <a:p>
                      <a:endParaRPr lang="en-US" sz="900" dirty="0"/>
                    </a:p>
                  </a:txBody>
                  <a:tcPr marL="74295" marR="74295" marT="37148" marB="37148"/>
                </a:tc>
                <a:tc>
                  <a:txBody>
                    <a:bodyPr/>
                    <a:lstStyle/>
                    <a:p>
                      <a:endParaRPr lang="en-US" sz="900" dirty="0"/>
                    </a:p>
                  </a:txBody>
                  <a:tcPr marL="74295" marR="74295" marT="37148" marB="37148"/>
                </a:tc>
                <a:extLst>
                  <a:ext uri="{0D108BD9-81ED-4DB2-BD59-A6C34878D82A}">
                    <a16:rowId xmlns:a16="http://schemas.microsoft.com/office/drawing/2014/main" xmlns="" val="4146364718"/>
                  </a:ext>
                </a:extLst>
              </a:tr>
            </a:tbl>
          </a:graphicData>
        </a:graphic>
      </p:graphicFrame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29E995FC-8F8D-0055-D7A1-56D1397D6E1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1610" y="2061673"/>
            <a:ext cx="2155071" cy="3809775"/>
          </a:xfrm>
          <a:prstGeom prst="rect">
            <a:avLst/>
          </a:prstGeom>
        </p:spPr>
      </p:pic>
      <p:sp>
        <p:nvSpPr>
          <p:cNvPr id="6" name="Footer Placeholder 1">
            <a:extLst>
              <a:ext uri="{FF2B5EF4-FFF2-40B4-BE49-F238E27FC236}">
                <a16:creationId xmlns:a16="http://schemas.microsoft.com/office/drawing/2014/main" xmlns="" id="{A1A78CC2-208B-0AB1-6B8D-D315F1E774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19622" y="6231698"/>
            <a:ext cx="8749134" cy="212943"/>
          </a:xfrm>
        </p:spPr>
        <p:txBody>
          <a:bodyPr/>
          <a:lstStyle/>
          <a:p>
            <a:pPr marL="0" marR="0" algn="just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7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NOTA: </a:t>
            </a:r>
            <a:r>
              <a:rPr lang="en-US" sz="700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Aceste</a:t>
            </a:r>
            <a:r>
              <a:rPr lang="en-US" sz="7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700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specificatii</a:t>
            </a:r>
            <a:r>
              <a:rPr lang="en-US" sz="7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700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tehnice</a:t>
            </a:r>
            <a:r>
              <a:rPr lang="en-US" sz="7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au un </a:t>
            </a:r>
            <a:r>
              <a:rPr lang="en-US" sz="700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caracter</a:t>
            </a:r>
            <a:r>
              <a:rPr lang="en-US" sz="7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700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informativ</a:t>
            </a:r>
            <a:r>
              <a:rPr lang="en-US" sz="7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700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dat</a:t>
            </a:r>
            <a:r>
              <a:rPr lang="en-US" sz="7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700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fiind</a:t>
            </a:r>
            <a:r>
              <a:rPr lang="en-US" sz="7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700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faptul</a:t>
            </a:r>
            <a:r>
              <a:rPr lang="en-US" sz="7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ca in </a:t>
            </a:r>
            <a:r>
              <a:rPr lang="en-US" sz="700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prezenta</a:t>
            </a:r>
            <a:r>
              <a:rPr lang="en-US" sz="7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700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fisa</a:t>
            </a:r>
            <a:r>
              <a:rPr lang="en-US" sz="7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700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tehnica</a:t>
            </a:r>
            <a:r>
              <a:rPr lang="en-US" sz="7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au </a:t>
            </a:r>
            <a:r>
              <a:rPr lang="en-US" sz="700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fost</a:t>
            </a:r>
            <a:r>
              <a:rPr lang="en-US" sz="7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700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atasate</a:t>
            </a:r>
            <a:r>
              <a:rPr lang="en-US" sz="7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700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mai</a:t>
            </a:r>
            <a:r>
              <a:rPr lang="en-US" sz="7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700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multe</a:t>
            </a:r>
            <a:r>
              <a:rPr lang="en-US" sz="7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700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variante</a:t>
            </a:r>
            <a:r>
              <a:rPr lang="en-US" sz="7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ale </a:t>
            </a:r>
            <a:r>
              <a:rPr lang="en-US" sz="700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aceluiasi</a:t>
            </a:r>
            <a:r>
              <a:rPr lang="en-US" sz="7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tip de </a:t>
            </a:r>
            <a:r>
              <a:rPr lang="en-US" sz="700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dotare</a:t>
            </a:r>
            <a:r>
              <a:rPr lang="en-US" sz="7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lang="en-US" sz="700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Aceste</a:t>
            </a:r>
            <a:r>
              <a:rPr lang="en-US" sz="7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70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700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variante</a:t>
            </a:r>
            <a:r>
              <a:rPr lang="en-US" sz="7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700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trateaza</a:t>
            </a:r>
            <a:r>
              <a:rPr lang="en-US" sz="7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700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diferit</a:t>
            </a:r>
            <a:r>
              <a:rPr lang="en-US" sz="7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700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obiectul</a:t>
            </a:r>
            <a:r>
              <a:rPr lang="en-US" sz="7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700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d.p.d.v</a:t>
            </a:r>
            <a:r>
              <a:rPr lang="en-US" sz="7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al design-</a:t>
            </a:r>
            <a:r>
              <a:rPr lang="en-US" sz="700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ului</a:t>
            </a:r>
            <a:r>
              <a:rPr lang="en-US" sz="7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700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si</a:t>
            </a:r>
            <a:r>
              <a:rPr lang="en-US" sz="7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700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materialelor</a:t>
            </a:r>
            <a:r>
              <a:rPr lang="en-US" sz="7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700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utilizate</a:t>
            </a:r>
            <a:r>
              <a:rPr lang="en-US" sz="7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700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respectand</a:t>
            </a:r>
            <a:r>
              <a:rPr lang="en-US" sz="7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700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standardele</a:t>
            </a:r>
            <a:r>
              <a:rPr lang="en-US" sz="7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700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impuse</a:t>
            </a:r>
            <a:r>
              <a:rPr lang="en-US" sz="7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de </a:t>
            </a:r>
            <a:r>
              <a:rPr lang="en-US" sz="700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legislatia</a:t>
            </a:r>
            <a:r>
              <a:rPr lang="en-US" sz="7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in </a:t>
            </a:r>
            <a:r>
              <a:rPr lang="en-US" sz="700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domeniu</a:t>
            </a:r>
            <a:r>
              <a:rPr lang="en-US" sz="7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Se admit </a:t>
            </a:r>
            <a:r>
              <a:rPr lang="en-US" sz="700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oferte</a:t>
            </a:r>
            <a:r>
              <a:rPr lang="en-US" sz="7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700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financiare</a:t>
            </a:r>
            <a:r>
              <a:rPr lang="en-US" sz="7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700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pentru</a:t>
            </a:r>
            <a:r>
              <a:rPr lang="en-US" sz="7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700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una</a:t>
            </a:r>
            <a:r>
              <a:rPr lang="en-US" sz="7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700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sau</a:t>
            </a:r>
            <a:r>
              <a:rPr lang="en-US" sz="7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700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mai</a:t>
            </a:r>
            <a:r>
              <a:rPr lang="en-US" sz="7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700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multe</a:t>
            </a:r>
            <a:r>
              <a:rPr lang="en-US" sz="7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700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dintre</a:t>
            </a:r>
            <a:r>
              <a:rPr lang="en-US" sz="7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700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prezentele</a:t>
            </a:r>
            <a:r>
              <a:rPr lang="en-US" sz="7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700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variante</a:t>
            </a:r>
            <a:r>
              <a:rPr lang="en-US" sz="7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(</a:t>
            </a:r>
            <a:r>
              <a:rPr lang="en-US" sz="700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sau</a:t>
            </a:r>
            <a:r>
              <a:rPr lang="en-US" sz="7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700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altele</a:t>
            </a:r>
            <a:r>
              <a:rPr lang="en-US" sz="7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700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similare</a:t>
            </a:r>
            <a:r>
              <a:rPr lang="en-US" sz="7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700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calitativ</a:t>
            </a:r>
            <a:r>
              <a:rPr lang="en-US" sz="7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la care se </a:t>
            </a:r>
            <a:r>
              <a:rPr lang="en-US" sz="700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vor</a:t>
            </a:r>
            <a:r>
              <a:rPr lang="en-US" sz="7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700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atasa</a:t>
            </a:r>
            <a:r>
              <a:rPr lang="en-US" sz="7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700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imagini</a:t>
            </a:r>
            <a:r>
              <a:rPr lang="en-US" sz="7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700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si</a:t>
            </a:r>
            <a:r>
              <a:rPr lang="en-US" sz="7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700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specificatii</a:t>
            </a:r>
            <a:r>
              <a:rPr lang="en-US" sz="7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700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tehnice</a:t>
            </a:r>
            <a:r>
              <a:rPr lang="en-US" sz="7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700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aferente</a:t>
            </a:r>
            <a:r>
              <a:rPr lang="en-US" sz="7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), </a:t>
            </a:r>
            <a:r>
              <a:rPr lang="en-US" sz="700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acoperitoare</a:t>
            </a:r>
            <a:r>
              <a:rPr lang="en-US" sz="7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700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d.p.d.v</a:t>
            </a:r>
            <a:r>
              <a:rPr lang="en-US" sz="7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al </a:t>
            </a:r>
            <a:r>
              <a:rPr lang="en-US" sz="700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pretului</a:t>
            </a:r>
            <a:r>
              <a:rPr lang="en-US" sz="7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in </a:t>
            </a:r>
            <a:r>
              <a:rPr lang="en-US" sz="700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conditiile</a:t>
            </a:r>
            <a:r>
              <a:rPr lang="en-US" sz="7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in care </a:t>
            </a:r>
            <a:r>
              <a:rPr lang="en-US" sz="700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este</a:t>
            </a:r>
            <a:r>
              <a:rPr lang="en-US" sz="7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700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respectata</a:t>
            </a:r>
            <a:r>
              <a:rPr lang="en-US" sz="7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700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legislatia</a:t>
            </a:r>
            <a:r>
              <a:rPr lang="en-US" sz="7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in </a:t>
            </a:r>
            <a:r>
              <a:rPr lang="en-US" sz="700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vigoare</a:t>
            </a:r>
            <a:r>
              <a:rPr lang="en-US" sz="7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700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privind</a:t>
            </a:r>
            <a:r>
              <a:rPr lang="en-US" sz="7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700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dotarile</a:t>
            </a:r>
            <a:r>
              <a:rPr lang="en-US" sz="7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700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scolare</a:t>
            </a:r>
            <a:r>
              <a:rPr lang="en-US" sz="7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lang="en-US" sz="700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Toate</a:t>
            </a:r>
            <a:r>
              <a:rPr lang="en-US" sz="7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700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specificatiile</a:t>
            </a:r>
            <a:r>
              <a:rPr lang="en-US" sz="7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700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tehnice</a:t>
            </a:r>
            <a:r>
              <a:rPr lang="en-US" sz="7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sunt </a:t>
            </a:r>
            <a:r>
              <a:rPr lang="en-US" sz="700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minimale</a:t>
            </a:r>
            <a:r>
              <a:rPr lang="en-US" sz="7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700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imaginile</a:t>
            </a:r>
            <a:r>
              <a:rPr lang="en-US" sz="7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700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atasate</a:t>
            </a:r>
            <a:r>
              <a:rPr lang="en-US" sz="7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sunt informative; </a:t>
            </a:r>
            <a:r>
              <a:rPr lang="en-US" sz="700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specificatiile</a:t>
            </a:r>
            <a:r>
              <a:rPr lang="en-US" sz="7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700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tehnice</a:t>
            </a:r>
            <a:r>
              <a:rPr lang="en-US" sz="7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care indica o </a:t>
            </a:r>
            <a:r>
              <a:rPr lang="en-US" sz="700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anumita</a:t>
            </a:r>
            <a:r>
              <a:rPr lang="en-US" sz="7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700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origine</a:t>
            </a:r>
            <a:r>
              <a:rPr lang="en-US" sz="7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700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sursa</a:t>
            </a:r>
            <a:r>
              <a:rPr lang="en-US" sz="7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700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productie</a:t>
            </a:r>
            <a:r>
              <a:rPr lang="en-US" sz="7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un </a:t>
            </a:r>
            <a:r>
              <a:rPr lang="en-US" sz="700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procedeu</a:t>
            </a:r>
            <a:r>
              <a:rPr lang="en-US" sz="7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special, o </a:t>
            </a:r>
            <a:r>
              <a:rPr lang="en-US" sz="700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marca</a:t>
            </a:r>
            <a:r>
              <a:rPr lang="en-US" sz="7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de </a:t>
            </a:r>
            <a:r>
              <a:rPr lang="en-US" sz="700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fabrica</a:t>
            </a:r>
            <a:r>
              <a:rPr lang="en-US" sz="7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700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sau</a:t>
            </a:r>
            <a:r>
              <a:rPr lang="en-US" sz="7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700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comert</a:t>
            </a:r>
            <a:r>
              <a:rPr lang="en-US" sz="7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un brevet de </a:t>
            </a:r>
            <a:r>
              <a:rPr lang="en-US" sz="700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inventie</a:t>
            </a:r>
            <a:r>
              <a:rPr lang="en-US" sz="7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o </a:t>
            </a:r>
            <a:r>
              <a:rPr lang="en-US" sz="700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licenta</a:t>
            </a:r>
            <a:r>
              <a:rPr lang="en-US" sz="7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de </a:t>
            </a:r>
            <a:r>
              <a:rPr lang="en-US" sz="700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fabricatie</a:t>
            </a:r>
            <a:r>
              <a:rPr lang="en-US" sz="7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sunt </a:t>
            </a:r>
            <a:r>
              <a:rPr lang="en-US" sz="700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mentionate</a:t>
            </a:r>
            <a:r>
              <a:rPr lang="en-US" sz="7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700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doar</a:t>
            </a:r>
            <a:r>
              <a:rPr lang="en-US" sz="7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cu </a:t>
            </a:r>
            <a:r>
              <a:rPr lang="en-US" sz="700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scopul</a:t>
            </a:r>
            <a:r>
              <a:rPr lang="en-US" sz="7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de a </a:t>
            </a:r>
            <a:r>
              <a:rPr lang="en-US" sz="700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identifica</a:t>
            </a:r>
            <a:r>
              <a:rPr lang="en-US" sz="7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cu </a:t>
            </a:r>
            <a:r>
              <a:rPr lang="en-US" sz="700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usurinta</a:t>
            </a:r>
            <a:r>
              <a:rPr lang="en-US" sz="7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700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tipurile</a:t>
            </a:r>
            <a:r>
              <a:rPr lang="en-US" sz="7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de </a:t>
            </a:r>
            <a:r>
              <a:rPr lang="en-US" sz="700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produs</a:t>
            </a:r>
            <a:r>
              <a:rPr lang="en-US" sz="7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ca </a:t>
            </a:r>
            <a:r>
              <a:rPr lang="en-US" sz="700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si</a:t>
            </a:r>
            <a:r>
              <a:rPr lang="en-US" sz="7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concept </a:t>
            </a:r>
            <a:r>
              <a:rPr lang="en-US" sz="700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si</a:t>
            </a:r>
            <a:r>
              <a:rPr lang="en-US" sz="7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nu au ca </a:t>
            </a:r>
            <a:r>
              <a:rPr lang="en-US" sz="700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efect</a:t>
            </a:r>
            <a:r>
              <a:rPr lang="en-US" sz="7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700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favorizarea</a:t>
            </a:r>
            <a:r>
              <a:rPr lang="en-US" sz="7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700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sau</a:t>
            </a:r>
            <a:r>
              <a:rPr lang="en-US" sz="7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700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elimiarea</a:t>
            </a:r>
            <a:r>
              <a:rPr lang="en-US" sz="7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700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anumitor</a:t>
            </a:r>
            <a:r>
              <a:rPr lang="en-US" sz="7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700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operatori</a:t>
            </a:r>
            <a:r>
              <a:rPr lang="en-US" sz="7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economici </a:t>
            </a:r>
            <a:r>
              <a:rPr lang="en-US" sz="700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sau</a:t>
            </a:r>
            <a:r>
              <a:rPr lang="en-US" sz="7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a </a:t>
            </a:r>
            <a:r>
              <a:rPr lang="en-US" sz="700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anumitor</a:t>
            </a:r>
            <a:r>
              <a:rPr lang="en-US" sz="7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700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produse</a:t>
            </a:r>
            <a:r>
              <a:rPr lang="en-US" sz="7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lang="en-US" sz="700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Aceste</a:t>
            </a:r>
            <a:r>
              <a:rPr lang="en-US" sz="7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700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specificatii</a:t>
            </a:r>
            <a:r>
              <a:rPr lang="en-US" sz="7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700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vor</a:t>
            </a:r>
            <a:r>
              <a:rPr lang="en-US" sz="7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fi considerate ca </a:t>
            </a:r>
            <a:r>
              <a:rPr lang="en-US" sz="700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avand</a:t>
            </a:r>
            <a:r>
              <a:rPr lang="en-US" sz="7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700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mentiunea</a:t>
            </a:r>
            <a:r>
              <a:rPr lang="en-US" sz="7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de “</a:t>
            </a:r>
            <a:r>
              <a:rPr lang="en-US" sz="700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sau</a:t>
            </a:r>
            <a:r>
              <a:rPr lang="en-US" sz="7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700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echivalente</a:t>
            </a:r>
            <a:r>
              <a:rPr lang="en-US" sz="7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”.</a:t>
            </a:r>
            <a:endParaRPr lang="en-US" sz="700" dirty="0">
              <a:solidFill>
                <a:schemeClr val="tx1">
                  <a:lumMod val="50000"/>
                  <a:lumOff val="50000"/>
                </a:schemeClr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F09C6AFC-0E32-4EDD-7D0C-89EE6957A5FD}"/>
              </a:ext>
            </a:extLst>
          </p:cNvPr>
          <p:cNvSpPr txBox="1"/>
          <p:nvPr/>
        </p:nvSpPr>
        <p:spPr>
          <a:xfrm>
            <a:off x="538470" y="484554"/>
            <a:ext cx="8630284" cy="2450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algn="ctr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0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„</a:t>
            </a:r>
            <a:r>
              <a:rPr lang="en-US" sz="1000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Construire</a:t>
            </a:r>
            <a:r>
              <a:rPr lang="en-US" sz="10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1000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si</a:t>
            </a:r>
            <a:r>
              <a:rPr lang="en-US" sz="10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1000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dotare</a:t>
            </a:r>
            <a:r>
              <a:rPr lang="en-US" sz="10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1000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corp</a:t>
            </a:r>
            <a:r>
              <a:rPr lang="en-US" sz="10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1000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nou</a:t>
            </a:r>
            <a:r>
              <a:rPr lang="en-US" sz="10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1000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scoala</a:t>
            </a:r>
            <a:r>
              <a:rPr lang="en-US" sz="10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, </a:t>
            </a:r>
            <a:r>
              <a:rPr lang="en-US" sz="1000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prin</a:t>
            </a:r>
            <a:r>
              <a:rPr lang="en-US" sz="10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1000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desfiintare</a:t>
            </a:r>
            <a:r>
              <a:rPr lang="en-US" sz="10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1000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corp</a:t>
            </a:r>
            <a:r>
              <a:rPr lang="en-US" sz="10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C1- </a:t>
            </a:r>
            <a:r>
              <a:rPr lang="en-US" sz="1000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Scoala</a:t>
            </a:r>
            <a:r>
              <a:rPr lang="en-US" sz="10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1000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generala</a:t>
            </a:r>
            <a:r>
              <a:rPr lang="en-US" sz="10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nr. 1 Marin M. </a:t>
            </a:r>
            <a:r>
              <a:rPr lang="en-US" sz="1000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Ticulescu</a:t>
            </a:r>
            <a:r>
              <a:rPr lang="en-US" sz="10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, </a:t>
            </a:r>
            <a:r>
              <a:rPr lang="en-US" sz="1000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comuna</a:t>
            </a:r>
            <a:r>
              <a:rPr lang="en-US" sz="10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1000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Baneasa</a:t>
            </a:r>
            <a:r>
              <a:rPr lang="en-US" sz="10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, </a:t>
            </a:r>
            <a:r>
              <a:rPr lang="en-US" sz="1000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judetul</a:t>
            </a:r>
            <a:r>
              <a:rPr lang="en-US" sz="10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Giurgiu</a:t>
            </a:r>
            <a:endParaRPr lang="en-US" sz="100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8836719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5148</TotalTime>
  <Words>305</Words>
  <Application>Microsoft Office PowerPoint</Application>
  <PresentationFormat>A4 Paper (210x297 mm)</PresentationFormat>
  <Paragraphs>39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Times New Roman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Eva Dumitrachescu</dc:creator>
  <cp:lastModifiedBy>Silviu</cp:lastModifiedBy>
  <cp:revision>194</cp:revision>
  <cp:lastPrinted>2023-07-10T13:53:06Z</cp:lastPrinted>
  <dcterms:created xsi:type="dcterms:W3CDTF">2022-06-02T08:30:47Z</dcterms:created>
  <dcterms:modified xsi:type="dcterms:W3CDTF">2026-02-02T12:28:33Z</dcterms:modified>
</cp:coreProperties>
</file>